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3"/>
  </p:notesMasterIdLst>
  <p:sldIdLst>
    <p:sldId id="256" r:id="rId2"/>
    <p:sldId id="322" r:id="rId3"/>
    <p:sldId id="333" r:id="rId4"/>
    <p:sldId id="334" r:id="rId5"/>
    <p:sldId id="335" r:id="rId6"/>
    <p:sldId id="336" r:id="rId7"/>
    <p:sldId id="337" r:id="rId8"/>
    <p:sldId id="338" r:id="rId9"/>
    <p:sldId id="339" r:id="rId10"/>
    <p:sldId id="323" r:id="rId11"/>
    <p:sldId id="324" r:id="rId12"/>
    <p:sldId id="325" r:id="rId13"/>
    <p:sldId id="326" r:id="rId14"/>
    <p:sldId id="327" r:id="rId15"/>
    <p:sldId id="328" r:id="rId16"/>
    <p:sldId id="329" r:id="rId17"/>
    <p:sldId id="330" r:id="rId18"/>
    <p:sldId id="331" r:id="rId19"/>
    <p:sldId id="332" r:id="rId20"/>
    <p:sldId id="340" r:id="rId21"/>
    <p:sldId id="275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FF"/>
    <a:srgbClr val="3399FF"/>
    <a:srgbClr val="108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E50B2D-D71D-40DF-97B4-80BEA69A36C4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E42C34-70CE-4D06-BC7C-17A4F92E74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6547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sz="1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</a:t>
            </a:r>
            <a:r>
              <a:rPr lang="kk-KZ" sz="12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одели машинного обучения</a:t>
            </a:r>
            <a:r>
              <a:rPr lang="ru-RU" sz="1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и</a:t>
            </a:r>
            <a:r>
              <a:rPr lang="ru-RU" sz="12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12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нейронных сетей используются в модуле обработки и анализа данных </a:t>
            </a:r>
            <a:r>
              <a:rPr lang="en-US" sz="12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OMSystem</a:t>
            </a:r>
            <a:r>
              <a:rPr lang="en-US" sz="12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200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533E96-F078-4B3D-A8F4-F1AF21EBC35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718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1389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7375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0499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3340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409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6203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6390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4998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4780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594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8410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62536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4.jpeg"/><Relationship Id="rId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6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717673-A929-4F95-AFDE-69CBABEA1E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8058" y="1865999"/>
            <a:ext cx="11171352" cy="899688"/>
          </a:xfrm>
        </p:spPr>
        <p:txBody>
          <a:bodyPr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800" b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Лекция 3</a:t>
            </a:r>
            <a:endParaRPr lang="ru-RU" sz="2800" dirty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1B249F3F-8B2A-1D4C-A0BA-95C3E4721A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6077261"/>
              </p:ext>
            </p:extLst>
          </p:nvPr>
        </p:nvGraphicFramePr>
        <p:xfrm>
          <a:off x="2924355" y="4092314"/>
          <a:ext cx="6771736" cy="6987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771736">
                  <a:extLst>
                    <a:ext uri="{9D8B030D-6E8A-4147-A177-3AD203B41FA5}">
                      <a16:colId xmlns:a16="http://schemas.microsoft.com/office/drawing/2014/main" val="2147742503"/>
                    </a:ext>
                  </a:extLst>
                </a:gridCol>
              </a:tblGrid>
              <a:tr h="6987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tabLst>
                          <a:tab pos="180340" algn="l"/>
                        </a:tabLst>
                      </a:pPr>
                      <a:r>
                        <a:rPr lang="ru-RU" sz="18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Обзор алгоритмов </a:t>
                      </a:r>
                      <a:r>
                        <a:rPr lang="en-US" sz="18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Naïve Bayes, Logistic Regression, Support Vector Machine</a:t>
                      </a:r>
                      <a:r>
                        <a:rPr lang="ru-RU" sz="18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k</a:t>
                      </a:r>
                      <a:r>
                        <a:rPr lang="en-US" sz="18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800" b="1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Nearest</a:t>
                      </a:r>
                      <a:r>
                        <a:rPr lang="ru-RU" sz="18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Neighbors</a:t>
                      </a:r>
                      <a:r>
                        <a:rPr lang="ru-RU" sz="18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для выявления </a:t>
                      </a:r>
                      <a:r>
                        <a:rPr lang="en-US" sz="18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DDoS </a:t>
                      </a:r>
                      <a:r>
                        <a:rPr lang="ru-RU" sz="18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атак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844940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02925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B90E1C-CA3B-4AA1-9113-DD23B8240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Наивный Байес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7FB26B9-A0EA-4BB5-8AFB-229DB38794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205012"/>
            <a:ext cx="11029616" cy="4178855"/>
          </a:xfrm>
        </p:spPr>
        <p:txBody>
          <a:bodyPr/>
          <a:lstStyle/>
          <a:p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Наивный Байес – один из самых простых и часто применяемых алгоритмов машинного обучения для классификации текстов, использующий вероятностный подход, основанный на теореме Байеса с сильными предположениями о независимости данных. Наивный Байес рассматривает каждый признак независимо от других признаков и оценивает вероятность влияния каждого из них на итоговый результат. В контексте классификации текстов он обучается на документах каждого класса и вычисляет условную вероятность того, что документ </a:t>
            </a:r>
            <a:r>
              <a:rPr lang="en-US" sz="1800" i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 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относится к классу </a:t>
            </a:r>
            <a:r>
              <a:rPr lang="ru-RU" sz="1800" i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</a:p>
          <a:p>
            <a:endParaRPr lang="ru-RU" dirty="0"/>
          </a:p>
        </p:txBody>
      </p:sp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1D88E073-FC05-4FF1-8C54-5370D19AB42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91671" y="4115858"/>
          <a:ext cx="2052044" cy="5662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60555" imgH="485244" progId="Equation.DSMT4">
                  <p:embed/>
                </p:oleObj>
              </mc:Choice>
              <mc:Fallback>
                <p:oleObj name="Equation" r:id="rId2" imgW="1760555" imgH="485244" progId="Equation.DSMT4">
                  <p:embed/>
                  <p:pic>
                    <p:nvPicPr>
                      <p:cNvPr id="8" name="Объект 7">
                        <a:extLst>
                          <a:ext uri="{FF2B5EF4-FFF2-40B4-BE49-F238E27FC236}">
                            <a16:creationId xmlns:a16="http://schemas.microsoft.com/office/drawing/2014/main" id="{1D88E073-FC05-4FF1-8C54-5370D19AB42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91671" y="4115858"/>
                        <a:ext cx="2052044" cy="56620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5060BE19-D654-4921-A444-08D991C12B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940" y="4925459"/>
            <a:ext cx="6001588" cy="342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6682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62ABF8-5D62-4221-8B62-69A3DAAA8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Машина опорных векторов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04F0489-FCC8-4D5E-AE02-0DFB0F62F8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205012"/>
            <a:ext cx="10654074" cy="3653921"/>
          </a:xfrm>
        </p:spPr>
        <p:txBody>
          <a:bodyPr/>
          <a:lstStyle/>
          <a:p>
            <a:pPr algn="just"/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Машина опорных векторов (</a:t>
            </a:r>
            <a:r>
              <a:rPr lang="en-US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Support vector machine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–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еще один популярный алгоритм машинного обучения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Алгоритм использует пространство признаков, разделяемое гиперплоскостью, расположенной на максимальном расстоянии от ближайших точек двух классов обучающих данных. Чем шире граница, тем меньше ошибка классификатора, и достигается более эффективное разделение данных.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tabLst>
                <a:tab pos="280670" algn="l"/>
                <a:tab pos="5941060" algn="r"/>
              </a:tabLst>
            </a:pP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Уравнение гиперплоскости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записывается в следующем виде</a:t>
            </a:r>
            <a:r>
              <a:rPr lang="en-US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just">
              <a:tabLst>
                <a:tab pos="280670" algn="l"/>
                <a:tab pos="5941060" algn="r"/>
              </a:tabLst>
            </a:pP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1B79F005-9C1C-4D12-ABD0-88DBA765AD9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72621" y="4169834"/>
          <a:ext cx="1189037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89409" imgH="275895" progId="Equation.DSMT4">
                  <p:embed/>
                </p:oleObj>
              </mc:Choice>
              <mc:Fallback>
                <p:oleObj name="Equation" r:id="rId2" imgW="1189409" imgH="275895" progId="Equation.DSMT4">
                  <p:embed/>
                  <p:pic>
                    <p:nvPicPr>
                      <p:cNvPr id="8" name="Объект 7">
                        <a:extLst>
                          <a:ext uri="{FF2B5EF4-FFF2-40B4-BE49-F238E27FC236}">
                            <a16:creationId xmlns:a16="http://schemas.microsoft.com/office/drawing/2014/main" id="{1B79F005-9C1C-4D12-ABD0-88DBA765AD9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72621" y="4169834"/>
                        <a:ext cx="1189037" cy="276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88198DB2-AB61-491E-AB74-2573B224666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2066" y="4709521"/>
            <a:ext cx="6315956" cy="885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8328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E2F98B-31DC-43A0-B193-E0BFEFFF3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Машина опорных векторов</a:t>
            </a: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E08046E-C473-47B3-93D1-C903859E10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2900" y="2087325"/>
            <a:ext cx="10907909" cy="4229655"/>
          </a:xfrm>
        </p:spPr>
        <p:txBody>
          <a:bodyPr/>
          <a:lstStyle/>
          <a:p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Разделяющая гиперплоскость Машины опорных векторов применяется преимущественно для </a:t>
            </a:r>
            <a:r>
              <a:rPr lang="ru-RU" sz="1800" b="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двухклассовой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классификации. Тем не менее, она без проблем адаптируется и для </a:t>
            </a:r>
            <a:r>
              <a:rPr lang="ru-RU" sz="1800" b="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многоклассовой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классификации с использованием метода «один против всех».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52AD506-AF69-4614-A5C9-4CAD2C3F12DF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2100" y="3240362"/>
            <a:ext cx="3429000" cy="2887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88848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283F41-353A-4A8A-8485-4B38818505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Логистическая регрессия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6CD8328-B4AC-47AB-85B7-3BA24FD82D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180985"/>
            <a:ext cx="10467807" cy="4566948"/>
          </a:xfrm>
        </p:spPr>
        <p:txBody>
          <a:bodyPr>
            <a:normAutofit fontScale="85000" lnSpcReduction="10000"/>
          </a:bodyPr>
          <a:lstStyle/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Логистическая регрессия предсказывает результат с использованием логистической </a:t>
            </a:r>
            <a:r>
              <a:rPr lang="kk-KZ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функции </a:t>
            </a:r>
          </a:p>
          <a:p>
            <a:endParaRPr lang="kk-KZ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kk-KZ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kk-KZ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kk-KZ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kk-KZ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kk-KZ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kk-KZ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kk-KZ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случае </a:t>
            </a:r>
            <a:r>
              <a:rPr lang="ru-RU" sz="1800" b="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многоклассовой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классификации используется подход «один против одного» (</a:t>
            </a:r>
            <a:r>
              <a:rPr lang="ru-RU" sz="1800" b="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OvO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 чтобы идентифицировать конкретный класс. В этом подходе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датасеты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 несколькими классами разбивается на несколько задач двоичной классификации, где каждый двоичный классификатор обучается на экземплярах, принадлежащих одному классу, и экземплярах, принадлежащих другому классу. Также используется метод «один против всех» (</a:t>
            </a:r>
            <a:r>
              <a:rPr lang="ru-RU" sz="1800" b="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OvA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 где множество двоичных классификаторов обучаются отличать экземпляры одного класса от всех других экземпляров. Преимущество </a:t>
            </a:r>
            <a:r>
              <a:rPr lang="ru-RU" sz="1800" b="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OvO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перед </a:t>
            </a:r>
            <a:r>
              <a:rPr lang="ru-RU" sz="1800" b="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OvA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заключается в том, что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датасеты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всех отдельных классификаторов сбалансированы, когда сбалансирован весь </a:t>
            </a:r>
            <a:r>
              <a:rPr lang="ru-RU" sz="1800" b="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мультиклассовый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датасет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kk-KZ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0957B0BF-7F99-4DF2-A094-F7A299B18A6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90071" y="2739496"/>
          <a:ext cx="1303337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03782" imgH="494956" progId="Equation.DSMT4">
                  <p:embed/>
                </p:oleObj>
              </mc:Choice>
              <mc:Fallback>
                <p:oleObj name="Equation" r:id="rId2" imgW="1303782" imgH="494956" progId="Equation.DSMT4">
                  <p:embed/>
                  <p:pic>
                    <p:nvPicPr>
                      <p:cNvPr id="8" name="Объект 7">
                        <a:extLst>
                          <a:ext uri="{FF2B5EF4-FFF2-40B4-BE49-F238E27FC236}">
                            <a16:creationId xmlns:a16="http://schemas.microsoft.com/office/drawing/2014/main" id="{0957B0BF-7F99-4DF2-A094-F7A299B18A6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90071" y="2739496"/>
                        <a:ext cx="1303337" cy="495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C26F6C4B-EB3A-45EB-9C50-2F888F6481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6902" y="3606640"/>
            <a:ext cx="6354062" cy="1143160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8D7F80F0-FA15-4093-BD9A-A7D792152517}"/>
              </a:ext>
            </a:extLst>
          </p:cNvPr>
          <p:cNvPicPr/>
          <p:nvPr/>
        </p:nvPicPr>
        <p:blipFill>
          <a:blip r:embed="rId5"/>
          <a:stretch>
            <a:fillRect/>
          </a:stretch>
        </p:blipFill>
        <p:spPr bwMode="auto">
          <a:xfrm>
            <a:off x="7272784" y="2632947"/>
            <a:ext cx="3971925" cy="2328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3610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326EB8-2908-4D0A-80FE-6F6FD18E8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Метод </a:t>
            </a:r>
            <a:r>
              <a:rPr lang="en-US" dirty="0">
                <a:solidFill>
                  <a:srgbClr val="FFC000"/>
                </a:solidFill>
              </a:rPr>
              <a:t>k-</a:t>
            </a:r>
            <a:r>
              <a:rPr lang="kk-KZ" dirty="0">
                <a:solidFill>
                  <a:srgbClr val="FFC000"/>
                </a:solidFill>
              </a:rPr>
              <a:t>ближайших соседей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CE2BDA2-F3C3-495A-983B-2302C71F4D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1925" y="1893118"/>
            <a:ext cx="10874207" cy="4634682"/>
          </a:xfrm>
        </p:spPr>
        <p:txBody>
          <a:bodyPr/>
          <a:lstStyle/>
          <a:p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Метод </a:t>
            </a:r>
            <a:r>
              <a:rPr lang="en-US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ближайших соседей 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один из самых простых алгоритмов классификации данных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Он вычисляет расстояния между векторами и присваивает точки классу своих k ближайших соседних точек. 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данном алгоритме вычисляется расстояние каждого объекта  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 каждого объекта из тестовой выборки до всех объектов из обучающей выборки в пространстве признаков.</a:t>
            </a:r>
            <a:r>
              <a:rPr lang="ru-RU" sz="18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Этот алгоритм обычно классифицирует документы с помощью наиболее широко используемой меры расстояния, называемой евклидовым расстоянием, которая определяется как</a:t>
            </a:r>
          </a:p>
          <a:p>
            <a:endParaRPr lang="ru-RU" dirty="0">
              <a:solidFill>
                <a:srgbClr val="00000A"/>
              </a:solidFill>
              <a:latin typeface="Times New Roman" panose="02020603050405020304" pitchFamily="18" charset="0"/>
            </a:endParaRPr>
          </a:p>
          <a:p>
            <a:endParaRPr lang="ru-RU" dirty="0">
              <a:solidFill>
                <a:srgbClr val="00000A"/>
              </a:solidFill>
              <a:latin typeface="Times New Roman" panose="02020603050405020304" pitchFamily="18" charset="0"/>
            </a:endParaRPr>
          </a:p>
          <a:p>
            <a:endParaRPr lang="ru-RU" dirty="0"/>
          </a:p>
        </p:txBody>
      </p:sp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0B9FADF4-486D-4B84-9FB5-B429A44C455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73971" y="3360979"/>
          <a:ext cx="2170113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69853" imgH="428410" progId="Equation.DSMT4">
                  <p:embed/>
                </p:oleObj>
              </mc:Choice>
              <mc:Fallback>
                <p:oleObj name="Equation" r:id="rId2" imgW="2169853" imgH="428410" progId="Equation.DSMT4">
                  <p:embed/>
                  <p:pic>
                    <p:nvPicPr>
                      <p:cNvPr id="8" name="Объект 7">
                        <a:extLst>
                          <a:ext uri="{FF2B5EF4-FFF2-40B4-BE49-F238E27FC236}">
                            <a16:creationId xmlns:a16="http://schemas.microsoft.com/office/drawing/2014/main" id="{0B9FADF4-486D-4B84-9FB5-B429A44C455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873971" y="3360979"/>
                        <a:ext cx="2170113" cy="428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BCCAB668-346D-4D76-91FE-E3DC6FD37DF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0837" y="3789604"/>
            <a:ext cx="6230219" cy="2638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14594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8749FC-3A32-4540-AEB2-753FC9B66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Дерево решений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858CBA1-5CC7-4CF1-8AC9-AB79FEA405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9594" y="2040730"/>
            <a:ext cx="10970348" cy="4165336"/>
          </a:xfrm>
        </p:spPr>
        <p:txBody>
          <a:bodyPr/>
          <a:lstStyle/>
          <a:p>
            <a:pPr marL="0" indent="0">
              <a:buNone/>
            </a:pP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Дерево решений– метод обучения с учителем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который использует набор правил для принятия решений подобно тому, как человек принимает решения. В данном методе данные разделяются на подмножества в зависимости от определенных признаков, отвечая на определенные вопросы до тех пор, пока все точки данных не будут принадлежать определенному классу. Таким образом, образуется древовидная структура с добавлением узла для каждого вопроса. Первый узел является корневым узлом (</a:t>
            </a:r>
            <a:r>
              <a:rPr lang="en-US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root node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 классификации документов на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первом этапе выбирается слово, и все документы, содержащие его, помещаются в одну сторону, а документы, не содержащие его, помещаются в другую сторону. В результате образуются два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датасета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После этого в этих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датасетах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выбирается новое слово, и все предыдущие шаги повторяются. Так продолжается до тех пор, пока весь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датасет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не будет разделен и присвоен конечным узлам. Если в конечном узле все точки данных однозначно соответствуют одному и тому же классу, то класс узла точно определен. В случае смешанных узлов алгоритм присваивает данному узлу класс с наибольшим числом точек данных, относящихся к нему.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2449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E219A0-A827-4A37-9BC8-117D389E4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Дерево решений</a:t>
            </a:r>
            <a:endParaRPr lang="ru-RU" dirty="0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BA5EFE97-E8F8-4743-98AB-DBB6AB8A9C62}"/>
              </a:ext>
            </a:extLst>
          </p:cNvPr>
          <p:cNvPicPr>
            <a:picLocks noGrp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9002" y="2113492"/>
            <a:ext cx="6672262" cy="444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73478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399E4E-7313-485A-8F07-D2915C56C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Случайный лес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FECC596-695C-413D-BBE7-78BC35EFE2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130185"/>
            <a:ext cx="11029616" cy="4346815"/>
          </a:xfrm>
        </p:spPr>
        <p:txBody>
          <a:bodyPr>
            <a:normAutofit lnSpcReduction="10000"/>
          </a:bodyPr>
          <a:lstStyle/>
          <a:p>
            <a:pPr algn="just"/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Случайный лес– популярный алгоритм машинного обучения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основанный на концепции ансамблевого обучения. В данной концепции несколько классификаторов объединяются для улучшения производительности модели. Случайный лес состоит не из одного, а из множества деревьев решений. В задачах классификации каждый документ независимо </a:t>
            </a:r>
            <a:r>
              <a:rPr lang="ru-RU" sz="1800" b="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кдассифицируется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всеми деревьями. Класс документа определяется на основе наибольшего числа голосов среди всех деревьев.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Алгоритм случайного леса имеет следующий ряд особенностей и преимуществ: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"/>
            </a:pP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Довольно быстро обучается.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pPr marL="342900" lvl="0" indent="-342900" algn="just">
              <a:buFont typeface="Symbol" panose="05050102010706020507" pitchFamily="18" charset="2"/>
              <a:buChar char=""/>
            </a:pP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Эффективно обрабатывает датасеты с большим числом признаков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pPr marL="342900" lvl="0" indent="-342900" algn="just">
              <a:buFont typeface="Symbol" panose="05050102010706020507" pitchFamily="18" charset="2"/>
              <a:buChar char=""/>
            </a:pP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Выполняет предсказание данных с очень высокой точностью.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pPr marL="342900" lvl="0" indent="-342900" algn="just">
              <a:buFont typeface="Symbol" panose="05050102010706020507" pitchFamily="18" charset="2"/>
              <a:buChar char=""/>
            </a:pP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Показывает хорошую эффективность даже при наличии большого числа пропусков данных.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pPr marL="342900" lvl="0" indent="-342900" algn="just">
              <a:buFont typeface="Symbol" panose="05050102010706020507" pitchFamily="18" charset="2"/>
              <a:buChar char=""/>
            </a:pP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Хорошо обрабатываются как непрерывные, так и дискретные признаки.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pPr marL="342900" lvl="0" indent="-342900" algn="just">
              <a:buFont typeface="Symbol" panose="05050102010706020507" pitchFamily="18" charset="2"/>
              <a:buChar char=""/>
            </a:pP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Обладает высокой масштабируемостью.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66403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B31351-AD51-412F-A0B1-7C028D03C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Случайный лес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66F6FBB1-0ED0-43FA-9244-BC1EB86ECC55}"/>
              </a:ext>
            </a:extLst>
          </p:cNvPr>
          <p:cNvPicPr>
            <a:picLocks noGrp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6995" y="2346917"/>
            <a:ext cx="8296275" cy="3781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75735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AC1141-A4A6-436C-977C-5E6B56A95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dirty="0" err="1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XGboost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616F6B2-D757-478C-95A6-A6647D301E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2899" y="2341852"/>
            <a:ext cx="10540833" cy="3686415"/>
          </a:xfrm>
        </p:spPr>
        <p:txBody>
          <a:bodyPr/>
          <a:lstStyle/>
          <a:p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XGboost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eXtreme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Gradient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Boosting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– оптимизированный продвинутый алгоритм машинного обучения, использующий принцип </a:t>
            </a:r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бустинга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Он имеет хорошую производительность и решает большинство проблем регрессии и классификации. Использование ансамблевой техники подразумевает, что ошибки предыдущих шагов устраняются в новой модели. Отклонения прогнозов обученного ансамбля вычисляются на обучающем наборе на каждой итерации. Таким образом, оптимизация выполняется путем добавления новых древовидных прогнозов в ансамбль, уменьшая среднее отклонение модели. Эта процедура продолжается до тех пор, пока не будет достигнут требуемый уровень ошибки или критерий ранней остановки (максимальное количество деревьев или достижение заданной точности).</a:t>
            </a:r>
            <a:endParaRPr lang="ru-RU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FC307F1A-9001-4CC6-9862-502FFC01E6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1193" y="4795895"/>
            <a:ext cx="2674896" cy="1486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9329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5FD3BB-7BDC-42E9-BF20-6B19DDDFA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4238" y="689900"/>
            <a:ext cx="4281230" cy="834100"/>
          </a:xfrm>
        </p:spPr>
        <p:txBody>
          <a:bodyPr>
            <a:normAutofit/>
          </a:bodyPr>
          <a:lstStyle/>
          <a:p>
            <a:pPr algn="ctr"/>
            <a:r>
              <a:rPr lang="kk-KZ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</a:t>
            </a:r>
            <a:endParaRPr lang="ru-RU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E635D5A-1B44-497E-93C7-33EA9CA37B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1867" y="1862667"/>
            <a:ext cx="11192933" cy="48514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kk-KZ" sz="3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лгоритмы машинного обучения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l"/>
            <a:r>
              <a:rPr lang="ru-RU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Наивный байесовский классификатор (Naïve Bayes classifier);</a:t>
            </a:r>
          </a:p>
          <a:p>
            <a:pPr algn="l"/>
            <a:r>
              <a:rPr lang="kk-KZ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Логистическая</a:t>
            </a:r>
            <a:r>
              <a:rPr lang="ru-RU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регрессия (Logistic regression);</a:t>
            </a:r>
          </a:p>
          <a:p>
            <a:pPr algn="l"/>
            <a:r>
              <a:rPr lang="kk-KZ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Машина</a:t>
            </a:r>
            <a:r>
              <a:rPr lang="ru-RU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опорных векторов (Support vector machine);</a:t>
            </a:r>
          </a:p>
          <a:p>
            <a:pPr algn="l"/>
            <a:r>
              <a:rPr lang="kk-KZ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Метод </a:t>
            </a:r>
            <a:r>
              <a:rPr lang="ru-RU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k-ближайших соседей (k-nearest neighbors);</a:t>
            </a:r>
          </a:p>
          <a:p>
            <a:pPr algn="l"/>
            <a:r>
              <a:rPr lang="ru-RU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Дерево решений (Decision tree);</a:t>
            </a:r>
          </a:p>
          <a:p>
            <a:pPr algn="l"/>
            <a:r>
              <a:rPr lang="ru-RU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Случайный лес (Random forest);</a:t>
            </a:r>
          </a:p>
          <a:p>
            <a:pPr algn="l"/>
            <a:r>
              <a:rPr lang="ru-RU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XGBoost</a:t>
            </a:r>
            <a:r>
              <a:rPr lang="ru-RU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kk-KZ" sz="36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600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84593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00FA0C-2E50-D423-E1FA-CD3B4D560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</a:t>
            </a:r>
            <a:r>
              <a:rPr lang="ru-RU" dirty="0" err="1">
                <a:solidFill>
                  <a:srgbClr val="FFC000"/>
                </a:solidFill>
              </a:rPr>
              <a:t>DDoS</a:t>
            </a:r>
            <a:r>
              <a:rPr lang="ru-RU" dirty="0">
                <a:solidFill>
                  <a:srgbClr val="FFC000"/>
                </a:solidFill>
              </a:rPr>
              <a:t>-атак с помощью машинного обучения</a:t>
            </a:r>
            <a:endParaRPr lang="ru-RU" dirty="0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8D3CC6E6-46D5-36D2-709F-5D202783EC8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2066235" y="2208454"/>
            <a:ext cx="7552217" cy="3919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78737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915823-CEB4-4002-B506-B34EB950C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ED8923C-6D9B-49BC-9FB1-F4BE058255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205012"/>
            <a:ext cx="11029616" cy="3923330"/>
          </a:xfrm>
        </p:spPr>
        <p:txBody>
          <a:bodyPr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marL="0" indent="0" algn="ctr">
              <a:buNone/>
            </a:pPr>
            <a:r>
              <a:rPr lang="kk-KZ" sz="3600" dirty="0">
                <a:solidFill>
                  <a:srgbClr val="7030A0"/>
                </a:solidFill>
              </a:rPr>
              <a:t>СПАСИБО ЗА ВНИМАНИЕ</a:t>
            </a:r>
            <a:r>
              <a:rPr lang="en-US" sz="3600" dirty="0">
                <a:solidFill>
                  <a:srgbClr val="7030A0"/>
                </a:solidFill>
              </a:rPr>
              <a:t>!!!</a:t>
            </a:r>
            <a:endParaRPr lang="ru-RU" sz="36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5694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B77035-173B-1BA4-02BE-F43DA63E9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</a:t>
            </a:r>
            <a:r>
              <a:rPr lang="ru-RU" dirty="0" err="1">
                <a:solidFill>
                  <a:srgbClr val="FFC000"/>
                </a:solidFill>
              </a:rPr>
              <a:t>DDoS</a:t>
            </a:r>
            <a:r>
              <a:rPr lang="ru-RU" dirty="0">
                <a:solidFill>
                  <a:srgbClr val="FFC000"/>
                </a:solidFill>
              </a:rPr>
              <a:t>-атак с помощью машинного обучения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CAC7A91-CDA2-659C-D794-7DF6C8DC62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2" y="2058363"/>
            <a:ext cx="11029615" cy="439419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Сбор данных</a:t>
            </a:r>
          </a:p>
          <a:p>
            <a:pPr marL="0" indent="0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этом этапе формируется датасет с трафиком сети, который включает как нормальный, так и вредоносный трафик (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DDoS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-атаки).</a:t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данных: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Лог-файлы серверов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Захват трафика с помощью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Wireshark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Tcpdump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Датасеты, например,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CICDDoS2019, NSL-KDD, CAIDA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DDoS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в реальном времени через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SNMP,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NetFlow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sFlow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Параметры трафика: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IP-адреса отправителя и получателя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Число пакетов за единицу времени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Размер пакетов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соединений с одним IP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Используемые протоколы (TCP, UDP, ICMP)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Время жизни соединений (TTL)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992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B77035-173B-1BA4-02BE-F43DA63E9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</a:t>
            </a:r>
            <a:r>
              <a:rPr lang="ru-RU" dirty="0" err="1">
                <a:solidFill>
                  <a:srgbClr val="FFC000"/>
                </a:solidFill>
              </a:rPr>
              <a:t>DDoS</a:t>
            </a:r>
            <a:r>
              <a:rPr lang="ru-RU" dirty="0">
                <a:solidFill>
                  <a:srgbClr val="FFC000"/>
                </a:solidFill>
              </a:rPr>
              <a:t>-атак с помощью машинного обучения</a:t>
            </a:r>
          </a:p>
        </p:txBody>
      </p:sp>
      <p:pic>
        <p:nvPicPr>
          <p:cNvPr id="3" name="Объект 2">
            <a:extLst>
              <a:ext uri="{FF2B5EF4-FFF2-40B4-BE49-F238E27FC236}">
                <a16:creationId xmlns:a16="http://schemas.microsoft.com/office/drawing/2014/main" id="{19EAC6E1-BB2D-F845-5F90-4FB74DCA76B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2501400" y="2050362"/>
            <a:ext cx="7189199" cy="439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4861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D350FF-13D2-09A9-FCB7-B8DF7E945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2989" y="729657"/>
            <a:ext cx="10917819" cy="986999"/>
          </a:xfrm>
        </p:spPr>
        <p:txBody>
          <a:bodyPr>
            <a:noAutofit/>
          </a:bodyPr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</a:t>
            </a:r>
            <a:r>
              <a:rPr lang="ru-RU" dirty="0" err="1">
                <a:solidFill>
                  <a:srgbClr val="FFC000"/>
                </a:solidFill>
              </a:rPr>
              <a:t>DDoS</a:t>
            </a:r>
            <a:r>
              <a:rPr lang="ru-RU" dirty="0">
                <a:solidFill>
                  <a:srgbClr val="FFC000"/>
                </a:solidFill>
              </a:rPr>
              <a:t>-атак с помощью машинного обучения</a:t>
            </a: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9D0CB19-A9D4-43C7-C63D-C431742CDC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205012"/>
            <a:ext cx="10917818" cy="4023260"/>
          </a:xfrm>
        </p:spPr>
        <p:txBody>
          <a:bodyPr/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Предобработка данных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Сетевые данные, полученные на предыдущем этапе, должны быть очищены и приведены в удобный формат для машинного обучения.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Удаление дубликатов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неинформативных записей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Очистка данных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(устранение отсутствующих значений, обработка выбросов)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Приведение категориальных данных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 числовому виду (например, с помощью One-Hot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Encoding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Нормализация и стандартизация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-Max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Scaling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Standard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Scaling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1263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760D42-D832-F14F-75E9-46154B9FA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</a:t>
            </a:r>
            <a:r>
              <a:rPr lang="ru-RU" dirty="0" err="1">
                <a:solidFill>
                  <a:srgbClr val="FFC000"/>
                </a:solidFill>
              </a:rPr>
              <a:t>DDoS</a:t>
            </a:r>
            <a:r>
              <a:rPr lang="ru-RU" dirty="0">
                <a:solidFill>
                  <a:srgbClr val="FFC000"/>
                </a:solidFill>
              </a:rPr>
              <a:t>-атак с помощью машинного обучения</a:t>
            </a:r>
            <a:endParaRPr lang="ru-RU" dirty="0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79BEB81C-2081-8A39-389C-00CABEE83BB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81193" y="2471271"/>
            <a:ext cx="5943778" cy="2937492"/>
          </a:xfrm>
          <a:prstGeom prst="rect">
            <a:avLst/>
          </a:prstGeom>
        </p:spPr>
      </p:pic>
      <p:pic>
        <p:nvPicPr>
          <p:cNvPr id="8" name="Объект 7">
            <a:extLst>
              <a:ext uri="{FF2B5EF4-FFF2-40B4-BE49-F238E27FC236}">
                <a16:creationId xmlns:a16="http://schemas.microsoft.com/office/drawing/2014/main" id="{2E10AEE0-AFC8-6B2A-9C89-B88BD25F254D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6731064" y="2365047"/>
            <a:ext cx="4552287" cy="3395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5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08E167-6C0D-FF1B-5B94-6A76ED32B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</a:t>
            </a:r>
            <a:r>
              <a:rPr lang="ru-RU" dirty="0" err="1">
                <a:solidFill>
                  <a:srgbClr val="FFC000"/>
                </a:solidFill>
              </a:rPr>
              <a:t>DDoS</a:t>
            </a:r>
            <a:r>
              <a:rPr lang="ru-RU" dirty="0">
                <a:solidFill>
                  <a:srgbClr val="FFC000"/>
                </a:solidFill>
              </a:rPr>
              <a:t>-атак с помощью машинного обучения</a:t>
            </a:r>
            <a:endParaRPr lang="ru-RU" dirty="0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C830D7BA-060E-0760-9DB2-6602E7995FF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64335" y="2337156"/>
            <a:ext cx="5805592" cy="3218255"/>
          </a:xfrm>
          <a:prstGeom prst="rect">
            <a:avLst/>
          </a:prstGeom>
        </p:spPr>
      </p:pic>
      <p:pic>
        <p:nvPicPr>
          <p:cNvPr id="8" name="Объект 7">
            <a:extLst>
              <a:ext uri="{FF2B5EF4-FFF2-40B4-BE49-F238E27FC236}">
                <a16:creationId xmlns:a16="http://schemas.microsoft.com/office/drawing/2014/main" id="{580E8176-0D06-A63D-AE55-1ABBCA24BE9E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6953583" y="2172402"/>
            <a:ext cx="3139323" cy="4137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34561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FBF03C-2829-B772-E049-A488BD4AB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</a:t>
            </a:r>
            <a:r>
              <a:rPr lang="ru-RU" dirty="0" err="1">
                <a:solidFill>
                  <a:srgbClr val="FFC000"/>
                </a:solidFill>
              </a:rPr>
              <a:t>DDoS</a:t>
            </a:r>
            <a:r>
              <a:rPr lang="ru-RU" dirty="0">
                <a:solidFill>
                  <a:srgbClr val="FFC000"/>
                </a:solidFill>
              </a:rPr>
              <a:t>-атак с помощью машинного обучения</a:t>
            </a: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5E295E3-96D3-B15E-B636-665AF006A1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2900" y="2330829"/>
            <a:ext cx="10226768" cy="3797513"/>
          </a:xfrm>
        </p:spPr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Разделение данных на обучающую и тестовую выборки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Данные разделяются следующим образом: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Обучающая выборка (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Train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70-80% данных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Тестовая выборка (Test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20-30% данных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 можно использовать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кросс-валидацию (k-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fold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cross-validation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более точной оценки моделей.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42400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BFF0D3-0975-308F-433B-F62C5C472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</a:t>
            </a:r>
            <a:r>
              <a:rPr lang="ru-RU" dirty="0" err="1">
                <a:solidFill>
                  <a:srgbClr val="FFC000"/>
                </a:solidFill>
              </a:rPr>
              <a:t>DDoS</a:t>
            </a:r>
            <a:r>
              <a:rPr lang="ru-RU" dirty="0">
                <a:solidFill>
                  <a:srgbClr val="FFC000"/>
                </a:solidFill>
              </a:rPr>
              <a:t>-атак с помощью машинного обучения</a:t>
            </a:r>
            <a:endParaRPr lang="ru-RU" dirty="0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6A09E899-749C-1BD0-F663-FC2CC3C59F6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55019" y="2921399"/>
            <a:ext cx="9670007" cy="1296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8588113"/>
      </p:ext>
    </p:extLst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Дивиденд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Дивиденд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Дивиденд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TM03457464[[fn=Дивиденд]]</Template>
  <TotalTime>574</TotalTime>
  <Words>1112</Words>
  <Application>Microsoft Office PowerPoint</Application>
  <PresentationFormat>Широкоэкранный</PresentationFormat>
  <Paragraphs>86</Paragraphs>
  <Slides>21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30" baseType="lpstr">
      <vt:lpstr>Arial</vt:lpstr>
      <vt:lpstr>Calibri</vt:lpstr>
      <vt:lpstr>Corbel</vt:lpstr>
      <vt:lpstr>Gill Sans MT</vt:lpstr>
      <vt:lpstr>Symbol</vt:lpstr>
      <vt:lpstr>Times New Roman</vt:lpstr>
      <vt:lpstr>Wingdings 2</vt:lpstr>
      <vt:lpstr>Дивиденд</vt:lpstr>
      <vt:lpstr>Equation</vt:lpstr>
      <vt:lpstr>Лекция 3</vt:lpstr>
      <vt:lpstr>Классификация</vt:lpstr>
      <vt:lpstr>Этапы выявления DDoS-атак с помощью машинного обучения</vt:lpstr>
      <vt:lpstr>Этапы выявления DDoS-атак с помощью машинного обучения</vt:lpstr>
      <vt:lpstr>Этапы выявления DDoS-атак с помощью машинного обучения</vt:lpstr>
      <vt:lpstr>Этапы выявления DDoS-атак с помощью машинного обучения</vt:lpstr>
      <vt:lpstr>Этапы выявления DDoS-атак с помощью машинного обучения</vt:lpstr>
      <vt:lpstr>Этапы выявления DDoS-атак с помощью машинного обучения</vt:lpstr>
      <vt:lpstr>Этапы выявления DDoS-атак с помощью машинного обучения</vt:lpstr>
      <vt:lpstr>Наивный Байес</vt:lpstr>
      <vt:lpstr>Машина опорных векторов</vt:lpstr>
      <vt:lpstr>Машина опорных векторов</vt:lpstr>
      <vt:lpstr>Логистическая регрессия</vt:lpstr>
      <vt:lpstr>Метод k-ближайших соседей</vt:lpstr>
      <vt:lpstr>Дерево решений</vt:lpstr>
      <vt:lpstr>Дерево решений</vt:lpstr>
      <vt:lpstr>Случайный лес</vt:lpstr>
      <vt:lpstr>Случайный лес</vt:lpstr>
      <vt:lpstr>XGboost</vt:lpstr>
      <vt:lpstr>Этапы выявления DDoS-атак с помощью машинного обучения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DETERMINING WEB APPLICATION VULNERABILITIES USING MACHINE LEARNING METHODS</dc:title>
  <dc:creator>Владислав Карюкин</dc:creator>
  <cp:lastModifiedBy>Владислав Карюкин</cp:lastModifiedBy>
  <cp:revision>31</cp:revision>
  <dcterms:created xsi:type="dcterms:W3CDTF">2023-08-13T17:19:25Z</dcterms:created>
  <dcterms:modified xsi:type="dcterms:W3CDTF">2025-02-15T17:56:17Z</dcterms:modified>
</cp:coreProperties>
</file>